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0" r:id="rId2"/>
    <p:sldId id="316" r:id="rId3"/>
    <p:sldId id="259" r:id="rId4"/>
    <p:sldId id="286" r:id="rId5"/>
    <p:sldId id="289" r:id="rId6"/>
    <p:sldId id="302" r:id="rId7"/>
    <p:sldId id="312" r:id="rId8"/>
    <p:sldId id="303" r:id="rId9"/>
    <p:sldId id="304" r:id="rId10"/>
    <p:sldId id="305" r:id="rId11"/>
    <p:sldId id="311" r:id="rId12"/>
    <p:sldId id="313" r:id="rId13"/>
    <p:sldId id="314" r:id="rId14"/>
    <p:sldId id="315" r:id="rId15"/>
    <p:sldId id="300" r:id="rId1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15D68-1ED5-4C82-A608-9BB40D5C7F2A}" type="datetimeFigureOut">
              <a:rPr lang="el-GR" smtClean="0"/>
              <a:t>27/10/2019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5B5E5-6535-4E8D-A4E6-1CE55D956D7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7314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D0750-853C-4CF3-BB58-B22AF094BC03}" type="slidenum">
              <a:rPr lang="el-GR" smtClean="0"/>
              <a:pPr/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28824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876A8B-42F4-4C99-999A-D08D304B3E8A}" type="slidenum">
              <a:rPr lang="el-GR" smtClean="0"/>
              <a:pPr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4291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D0750-853C-4CF3-BB58-B22AF094BC03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t>27/10/2019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t>27/10/2019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t>27/10/2019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t>27/10/2019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t>27/10/2019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t>27/10/2019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t>27/10/2019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t>27/10/2019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t>27/10/2019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t>27/10/2019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CEA3-3058-4D43-AE35-B3DA76CB4003}" type="datetimeFigureOut">
              <a:rPr lang="el-GR" smtClean="0"/>
              <a:t>27/10/2019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2CEA3-3058-4D43-AE35-B3DA76CB4003}" type="datetimeFigureOut">
              <a:rPr lang="el-GR" smtClean="0"/>
              <a:t>27/10/2019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F1D1C4-C2D9-4231-9FB2-B2D9D97AA41D}" type="slidenum">
              <a:rPr lang="el-GR" smtClean="0"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auth.gr/daraka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hyperlink" Target="mailto:darakas@civil.auth.g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1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Efthymios Darakas</a:t>
            </a:r>
            <a:br>
              <a:rPr lang="en-US" sz="3600" dirty="0"/>
            </a:br>
            <a:r>
              <a:rPr lang="en-US" sz="2400" dirty="0"/>
              <a:t>Professor</a:t>
            </a:r>
            <a:endParaRPr lang="el-GR" sz="3600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r>
              <a:rPr lang="es-ES" sz="2400" u="sng" dirty="0">
                <a:solidFill>
                  <a:schemeClr val="tx1"/>
                </a:solidFill>
              </a:rPr>
              <a:t>Contact</a:t>
            </a:r>
            <a:r>
              <a:rPr lang="es-ES" sz="2400" dirty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Personal website: </a:t>
            </a:r>
            <a:r>
              <a:rPr lang="en-US" sz="2400" b="1" dirty="0">
                <a:solidFill>
                  <a:schemeClr val="tx1"/>
                </a:solidFill>
                <a:hlinkClick r:id="rId3"/>
              </a:rPr>
              <a:t>http://users.auth.gr/darakas</a:t>
            </a:r>
            <a:endParaRPr lang="en-US" sz="2400" b="1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E-mail: </a:t>
            </a:r>
            <a:r>
              <a:rPr lang="en-US" sz="2400" b="1" u="sng" dirty="0">
                <a:solidFill>
                  <a:schemeClr val="tx1"/>
                </a:solidFill>
                <a:hlinkClick r:id="rId4"/>
              </a:rPr>
              <a:t>darakas@civil.auth.gr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Phone:  + 30 2310 995719</a:t>
            </a:r>
            <a:endParaRPr lang="es-ES" sz="2400" dirty="0">
              <a:solidFill>
                <a:schemeClr val="tx1"/>
              </a:solidFill>
            </a:endParaRPr>
          </a:p>
        </p:txBody>
      </p:sp>
      <p:grpSp>
        <p:nvGrpSpPr>
          <p:cNvPr id="15" name="14 - Ομάδα"/>
          <p:cNvGrpSpPr/>
          <p:nvPr/>
        </p:nvGrpSpPr>
        <p:grpSpPr>
          <a:xfrm>
            <a:off x="2" y="0"/>
            <a:ext cx="9143998" cy="840874"/>
            <a:chOff x="2" y="0"/>
            <a:chExt cx="9143998" cy="840874"/>
          </a:xfrm>
        </p:grpSpPr>
        <p:pic>
          <p:nvPicPr>
            <p:cNvPr id="4" name="Picture 4" descr="http://www.lukabeograd.com/sw4i/thumbnail/luka-beograd-grad-na-vodi-aristotle.jpg?thumbId=1215&amp;fileSize=81312&amp;lastModified=1295967288000&amp;contentType=image/jpe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" y="0"/>
              <a:ext cx="971598" cy="840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6 - TextBox"/>
            <p:cNvSpPr txBox="1"/>
            <p:nvPr/>
          </p:nvSpPr>
          <p:spPr>
            <a:xfrm>
              <a:off x="5364088" y="188640"/>
              <a:ext cx="2808312" cy="523220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ctr"/>
              <a:r>
                <a:rPr lang="en-US" sz="1400" b="1" dirty="0"/>
                <a:t>Laboratory of Environmental Engineering &amp; Planning</a:t>
              </a:r>
              <a:endParaRPr lang="el-GR" sz="1400" dirty="0"/>
            </a:p>
          </p:txBody>
        </p:sp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8280000" y="0"/>
              <a:ext cx="864000" cy="820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8 - TextBox"/>
            <p:cNvSpPr txBox="1"/>
            <p:nvPr/>
          </p:nvSpPr>
          <p:spPr>
            <a:xfrm>
              <a:off x="2987824" y="188640"/>
              <a:ext cx="2232248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1001">
              <a:schemeClr val="lt1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ctr"/>
              <a:r>
                <a:rPr lang="en-US" sz="1400" b="1" dirty="0"/>
                <a:t>Department of Civil Engineering</a:t>
              </a:r>
              <a:endParaRPr lang="el-GR" sz="1400" dirty="0"/>
            </a:p>
          </p:txBody>
        </p:sp>
        <p:sp>
          <p:nvSpPr>
            <p:cNvPr id="12" name="11 - TextBox"/>
            <p:cNvSpPr txBox="1"/>
            <p:nvPr/>
          </p:nvSpPr>
          <p:spPr>
            <a:xfrm>
              <a:off x="1043608" y="188640"/>
              <a:ext cx="1800200" cy="523220"/>
            </a:xfrm>
            <a:prstGeom prst="rect">
              <a:avLst/>
            </a:prstGeom>
          </p:spPr>
          <p:style>
            <a:lnRef idx="1">
              <a:schemeClr val="accent5"/>
            </a:lnRef>
            <a:fillRef idx="1001">
              <a:schemeClr val="lt1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ctr"/>
              <a:r>
                <a:rPr lang="en-US" sz="1400" b="1" dirty="0"/>
                <a:t>Aristotle University of Thessaloniki</a:t>
              </a:r>
              <a:endParaRPr lang="el-GR" sz="1400" dirty="0"/>
            </a:p>
          </p:txBody>
        </p:sp>
      </p:grpSp>
      <p:sp>
        <p:nvSpPr>
          <p:cNvPr id="10" name="9 - TextBox"/>
          <p:cNvSpPr txBox="1"/>
          <p:nvPr/>
        </p:nvSpPr>
        <p:spPr>
          <a:xfrm>
            <a:off x="323528" y="6090662"/>
            <a:ext cx="6840760" cy="57708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50" b="1" dirty="0"/>
              <a:t>ERASMUS+ “Lifelong Learning”</a:t>
            </a:r>
          </a:p>
          <a:p>
            <a:r>
              <a:rPr lang="en-US" sz="1050" b="1" dirty="0"/>
              <a:t>Thessaloniki, Oct 30, 2019</a:t>
            </a:r>
          </a:p>
          <a:p>
            <a:r>
              <a:rPr lang="en-US" sz="1050" b="1" dirty="0"/>
              <a:t>“Strengthening of master curricula in water resources management for the Western Balkans HEIs and stakeholders”</a:t>
            </a:r>
            <a:endParaRPr lang="el-GR" sz="1050" b="1" dirty="0"/>
          </a:p>
        </p:txBody>
      </p:sp>
    </p:spTree>
    <p:extLst>
      <p:ext uri="{BB962C8B-B14F-4D97-AF65-F5344CB8AC3E}">
        <p14:creationId xmlns:p14="http://schemas.microsoft.com/office/powerpoint/2010/main" val="679121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F6BD72F5-49D5-4F0E-A764-04F82AFF0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80000" y="0"/>
            <a:ext cx="864000" cy="8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Τίτλος 1">
            <a:extLst>
              <a:ext uri="{FF2B5EF4-FFF2-40B4-BE49-F238E27FC236}">
                <a16:creationId xmlns:a16="http://schemas.microsoft.com/office/drawing/2014/main" id="{D6238CC6-027A-4DBD-972F-657E69D6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22981"/>
            <a:ext cx="8229600" cy="574106"/>
          </a:xfrm>
        </p:spPr>
        <p:txBody>
          <a:bodyPr>
            <a:noAutofit/>
          </a:bodyPr>
          <a:lstStyle/>
          <a:p>
            <a:r>
              <a:rPr lang="en-US" sz="2800" b="1" dirty="0"/>
              <a:t>Main activities – Water/wastewater/waste quality control </a:t>
            </a:r>
            <a:endParaRPr lang="el-GR" sz="28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945" y="1659340"/>
            <a:ext cx="4084224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08" y="1955466"/>
            <a:ext cx="3851920" cy="2146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2 - Ορθογώνιο"/>
          <p:cNvSpPr/>
          <p:nvPr/>
        </p:nvSpPr>
        <p:spPr>
          <a:xfrm>
            <a:off x="304461" y="1659340"/>
            <a:ext cx="4248472" cy="2616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defTabSz="685783"/>
            <a:r>
              <a:rPr 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Disinfection (solar) of water and wastewater effluents</a:t>
            </a:r>
            <a:endParaRPr lang="el-GR" sz="1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125" y="4246486"/>
            <a:ext cx="4075045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2 - Ορθογώνιο"/>
          <p:cNvSpPr/>
          <p:nvPr/>
        </p:nvSpPr>
        <p:spPr>
          <a:xfrm>
            <a:off x="4820125" y="3958585"/>
            <a:ext cx="4075044" cy="57580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defTabSz="685783"/>
            <a:r>
              <a:rPr 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                studies of water, wastewater and effluents</a:t>
            </a:r>
            <a:endParaRPr lang="el-GR" sz="1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" name="Content Placeholder 1"/>
          <p:cNvSpPr txBox="1">
            <a:spLocks/>
          </p:cNvSpPr>
          <p:nvPr/>
        </p:nvSpPr>
        <p:spPr>
          <a:xfrm>
            <a:off x="179512" y="980729"/>
            <a:ext cx="8706476" cy="5758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Chemical and biological treatment of water and wastewater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62" y="4462625"/>
            <a:ext cx="4248472" cy="22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2 - Ορθογώνιο"/>
          <p:cNvSpPr/>
          <p:nvPr/>
        </p:nvSpPr>
        <p:spPr>
          <a:xfrm>
            <a:off x="299690" y="3999111"/>
            <a:ext cx="4248472" cy="4635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defTabSz="685783"/>
            <a:r>
              <a:rPr 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Biodegradability studies of various wastewater streams</a:t>
            </a:r>
            <a:endParaRPr lang="el-GR" sz="1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2" name="2 - Ορθογώνιο">
            <a:extLst>
              <a:ext uri="{FF2B5EF4-FFF2-40B4-BE49-F238E27FC236}">
                <a16:creationId xmlns:a16="http://schemas.microsoft.com/office/drawing/2014/main" id="{8BFE051B-FEF9-4531-A06F-DA17186912E2}"/>
              </a:ext>
            </a:extLst>
          </p:cNvPr>
          <p:cNvSpPr/>
          <p:nvPr/>
        </p:nvSpPr>
        <p:spPr>
          <a:xfrm>
            <a:off x="4820125" y="3519461"/>
            <a:ext cx="1120027" cy="42587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defTabSz="685783"/>
            <a:r>
              <a:rPr 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Coagulation</a:t>
            </a:r>
            <a:endParaRPr lang="el-GR" sz="1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5" name="2 - Ορθογώνιο">
            <a:extLst>
              <a:ext uri="{FF2B5EF4-FFF2-40B4-BE49-F238E27FC236}">
                <a16:creationId xmlns:a16="http://schemas.microsoft.com/office/drawing/2014/main" id="{CC26EC9E-3C5D-4965-8B8C-A3157A9B83D2}"/>
              </a:ext>
            </a:extLst>
          </p:cNvPr>
          <p:cNvSpPr/>
          <p:nvPr/>
        </p:nvSpPr>
        <p:spPr>
          <a:xfrm>
            <a:off x="4810945" y="4547631"/>
            <a:ext cx="1561255" cy="42587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defTabSz="685783"/>
            <a:r>
              <a:rPr 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Electrocoagulation</a:t>
            </a:r>
            <a:endParaRPr lang="el-GR" sz="1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Βέλος: Κάτω 1">
            <a:extLst>
              <a:ext uri="{FF2B5EF4-FFF2-40B4-BE49-F238E27FC236}">
                <a16:creationId xmlns:a16="http://schemas.microsoft.com/office/drawing/2014/main" id="{25262E59-AB6F-41A0-9F9E-54E8EDCB067A}"/>
              </a:ext>
            </a:extLst>
          </p:cNvPr>
          <p:cNvSpPr/>
          <p:nvPr/>
        </p:nvSpPr>
        <p:spPr>
          <a:xfrm>
            <a:off x="5076056" y="3861048"/>
            <a:ext cx="288032" cy="3721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Βέλος: Κάτω 16">
            <a:extLst>
              <a:ext uri="{FF2B5EF4-FFF2-40B4-BE49-F238E27FC236}">
                <a16:creationId xmlns:a16="http://schemas.microsoft.com/office/drawing/2014/main" id="{34345C15-25A5-4573-B63B-5A5D4CFB009C}"/>
              </a:ext>
            </a:extLst>
          </p:cNvPr>
          <p:cNvSpPr/>
          <p:nvPr/>
        </p:nvSpPr>
        <p:spPr>
          <a:xfrm rot="10800000">
            <a:off x="5076056" y="4276528"/>
            <a:ext cx="288032" cy="3721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85222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F6BD72F5-49D5-4F0E-A764-04F82AFF0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80000" y="0"/>
            <a:ext cx="864000" cy="8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Τίτλος 1">
            <a:extLst>
              <a:ext uri="{FF2B5EF4-FFF2-40B4-BE49-F238E27FC236}">
                <a16:creationId xmlns:a16="http://schemas.microsoft.com/office/drawing/2014/main" id="{D6238CC6-027A-4DBD-972F-657E69D6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22981"/>
            <a:ext cx="8229600" cy="574106"/>
          </a:xfrm>
        </p:spPr>
        <p:txBody>
          <a:bodyPr>
            <a:noAutofit/>
          </a:bodyPr>
          <a:lstStyle/>
          <a:p>
            <a:r>
              <a:rPr lang="en-US" sz="2800" b="1" dirty="0"/>
              <a:t>Main activities – Water/wastewater/waste quality control </a:t>
            </a:r>
            <a:endParaRPr lang="el-GR" sz="28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980729"/>
            <a:ext cx="4824536" cy="5754290"/>
          </a:xfrm>
        </p:spPr>
        <p:txBody>
          <a:bodyPr>
            <a:normAutofit/>
          </a:bodyPr>
          <a:lstStyle/>
          <a:p>
            <a:r>
              <a:rPr lang="en-US" sz="2400" dirty="0"/>
              <a:t>Monitoring of </a:t>
            </a:r>
            <a:r>
              <a:rPr lang="en-US" sz="2400" b="1" dirty="0"/>
              <a:t>Membrane </a:t>
            </a:r>
            <a:r>
              <a:rPr lang="en-US" sz="2400" b="1" dirty="0" err="1"/>
              <a:t>BioReactor</a:t>
            </a:r>
            <a:r>
              <a:rPr lang="en-US" sz="2400" b="1" dirty="0"/>
              <a:t> (MBR) system</a:t>
            </a:r>
            <a:r>
              <a:rPr lang="en-US" sz="2400" dirty="0"/>
              <a:t>s for wastewater treatment – filtration of water  </a:t>
            </a:r>
          </a:p>
          <a:p>
            <a:r>
              <a:rPr lang="en-US" sz="2400" b="1" dirty="0"/>
              <a:t>Disinfection</a:t>
            </a:r>
            <a:r>
              <a:rPr lang="en-US" sz="2400" dirty="0"/>
              <a:t> of potable water consumed in International Space Station (ISS)</a:t>
            </a:r>
            <a:endParaRPr lang="en-US" sz="2000" dirty="0"/>
          </a:p>
          <a:p>
            <a:r>
              <a:rPr lang="en-US" sz="2400" b="1" dirty="0"/>
              <a:t>Biofilms</a:t>
            </a:r>
            <a:r>
              <a:rPr lang="en-US" sz="2400" dirty="0"/>
              <a:t> in drinking water distribution systems and industrial processes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D08AB2B-6771-4907-A505-773DFD841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9"/>
            <a:ext cx="273630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3D86017D-7C22-41DB-B73E-B29E42440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07" y="980729"/>
            <a:ext cx="1162031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72A3EE95-BC6D-42D3-A5BE-A53838C70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0" t="2670" b="8676"/>
          <a:stretch/>
        </p:blipFill>
        <p:spPr bwMode="auto">
          <a:xfrm>
            <a:off x="5004048" y="2920555"/>
            <a:ext cx="4139952" cy="239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7E2DC8F-95C8-4CA3-A3F0-EECBAB98A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5412883"/>
            <a:ext cx="1438873" cy="124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F630BEE1-5511-4137-89DF-3D8F0BC92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849" y="5412884"/>
            <a:ext cx="1269583" cy="126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154F9141-9CFD-4E6B-BA2F-49547F5DF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783" y="5412884"/>
            <a:ext cx="1269583" cy="1262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42">
            <a:extLst>
              <a:ext uri="{FF2B5EF4-FFF2-40B4-BE49-F238E27FC236}">
                <a16:creationId xmlns:a16="http://schemas.microsoft.com/office/drawing/2014/main" id="{19F02EEF-454E-4BBB-B669-9F73BEA9F085}"/>
              </a:ext>
            </a:extLst>
          </p:cNvPr>
          <p:cNvGrpSpPr/>
          <p:nvPr/>
        </p:nvGrpSpPr>
        <p:grpSpPr>
          <a:xfrm>
            <a:off x="137788" y="5229199"/>
            <a:ext cx="4824536" cy="1440159"/>
            <a:chOff x="3011933" y="3828584"/>
            <a:chExt cx="6039040" cy="1472624"/>
          </a:xfrm>
        </p:grpSpPr>
        <p:pic>
          <p:nvPicPr>
            <p:cNvPr id="26" name="Immagine 7">
              <a:extLst>
                <a:ext uri="{FF2B5EF4-FFF2-40B4-BE49-F238E27FC236}">
                  <a16:creationId xmlns:a16="http://schemas.microsoft.com/office/drawing/2014/main" id="{1CD6459A-15BD-4C13-96D5-4FDE8BF3AF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7532"/>
            <a:stretch/>
          </p:blipFill>
          <p:spPr>
            <a:xfrm>
              <a:off x="3011933" y="3828584"/>
              <a:ext cx="1943063" cy="1458576"/>
            </a:xfrm>
            <a:prstGeom prst="rect">
              <a:avLst/>
            </a:prstGeom>
          </p:spPr>
        </p:pic>
        <p:pic>
          <p:nvPicPr>
            <p:cNvPr id="27" name="Immagine 2">
              <a:extLst>
                <a:ext uri="{FF2B5EF4-FFF2-40B4-BE49-F238E27FC236}">
                  <a16:creationId xmlns:a16="http://schemas.microsoft.com/office/drawing/2014/main" id="{27A628C8-EF40-4458-B115-DFFBCBF7E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48064" y="3853919"/>
              <a:ext cx="2073144" cy="1447289"/>
            </a:xfrm>
            <a:prstGeom prst="rect">
              <a:avLst/>
            </a:prstGeom>
          </p:spPr>
        </p:pic>
        <p:pic>
          <p:nvPicPr>
            <p:cNvPr id="28" name="Immagine 6">
              <a:extLst>
                <a:ext uri="{FF2B5EF4-FFF2-40B4-BE49-F238E27FC236}">
                  <a16:creationId xmlns:a16="http://schemas.microsoft.com/office/drawing/2014/main" id="{774437EF-52EB-4218-8783-8A9EC99870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900" t="3412" r="23168"/>
            <a:stretch/>
          </p:blipFill>
          <p:spPr>
            <a:xfrm>
              <a:off x="7332413" y="3828584"/>
              <a:ext cx="1718560" cy="14636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3161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245217C-EA34-4D84-8E1B-DF1880403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400" y="1412776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19</a:t>
            </a:r>
            <a:r>
              <a:rPr lang="en-US" sz="2400" baseline="30000" dirty="0"/>
              <a:t>th</a:t>
            </a:r>
            <a:r>
              <a:rPr lang="en-US" sz="2400" dirty="0"/>
              <a:t>   International Symposium on Toxicity Assessment, </a:t>
            </a:r>
            <a:r>
              <a:rPr lang="en-US" sz="2400" b="1" dirty="0">
                <a:solidFill>
                  <a:srgbClr val="FF0000"/>
                </a:solidFill>
              </a:rPr>
              <a:t>25-30 August 2019</a:t>
            </a:r>
            <a:r>
              <a:rPr lang="en-US" sz="2400" dirty="0">
                <a:solidFill>
                  <a:srgbClr val="FF0000"/>
                </a:solidFill>
              </a:rPr>
              <a:t>, Thessaloniki</a:t>
            </a:r>
            <a:r>
              <a:rPr lang="en-US" sz="2400" dirty="0"/>
              <a:t>, Greece</a:t>
            </a:r>
          </a:p>
          <a:p>
            <a:endParaRPr lang="en-US" sz="2400" dirty="0"/>
          </a:p>
          <a:p>
            <a:r>
              <a:rPr lang="en-US" sz="2400" dirty="0"/>
              <a:t>7</a:t>
            </a:r>
            <a:r>
              <a:rPr lang="en-US" sz="2400" baseline="30000" dirty="0"/>
              <a:t>th</a:t>
            </a:r>
            <a:r>
              <a:rPr lang="en-US" sz="2400" dirty="0"/>
              <a:t>  International conference on Environmental Management, Engineering, Planning and Economics (CEMEPE) and SECOTOX Conference, May 19-24, 2019, Mykonos island, Greece</a:t>
            </a:r>
          </a:p>
          <a:p>
            <a:endParaRPr lang="en-US" sz="2400" dirty="0"/>
          </a:p>
          <a:p>
            <a:r>
              <a:rPr lang="en-US" sz="2400" dirty="0"/>
              <a:t>5</a:t>
            </a:r>
            <a:r>
              <a:rPr lang="en-US" sz="2400" baseline="30000" dirty="0"/>
              <a:t>th</a:t>
            </a:r>
            <a:r>
              <a:rPr lang="en-US" sz="2400" dirty="0"/>
              <a:t>  International Symposium on Green Chemistry, sustainable development and circular economy, September 30-October 03, 2018, </a:t>
            </a:r>
            <a:r>
              <a:rPr lang="en-US" sz="2400" dirty="0" err="1"/>
              <a:t>Skiathos</a:t>
            </a:r>
            <a:r>
              <a:rPr lang="en-US" sz="2400" dirty="0"/>
              <a:t>, Greece</a:t>
            </a:r>
          </a:p>
          <a:p>
            <a:endParaRPr lang="en-US" sz="2400" dirty="0"/>
          </a:p>
          <a:p>
            <a:r>
              <a:rPr lang="en-US" sz="2400" dirty="0"/>
              <a:t>5</a:t>
            </a:r>
            <a:r>
              <a:rPr lang="en-US" sz="2400" baseline="30000" dirty="0"/>
              <a:t>th</a:t>
            </a:r>
            <a:r>
              <a:rPr lang="en-US" sz="2400" dirty="0"/>
              <a:t>  International Conference on Small and Decentralized Water and Wastewater Treatment Plants, 26-29 August 2018, Thessaloniki, Greece</a:t>
            </a:r>
            <a:endParaRPr lang="el-GR" sz="2400" dirty="0"/>
          </a:p>
          <a:p>
            <a:endParaRPr lang="el-GR" sz="2400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E85B2AE-D488-4382-A75C-396D5E33E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80000" y="0"/>
            <a:ext cx="864000" cy="8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DC04ADD0-1C7B-4954-A03F-D8A37C8E7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22981"/>
            <a:ext cx="8229600" cy="574106"/>
          </a:xfrm>
        </p:spPr>
        <p:txBody>
          <a:bodyPr>
            <a:noAutofit/>
          </a:bodyPr>
          <a:lstStyle/>
          <a:p>
            <a:r>
              <a:rPr lang="en-US" sz="2800" b="1" dirty="0"/>
              <a:t>Activities - International Conferences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4184096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245217C-EA34-4D84-8E1B-DF1880403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091" y="1052736"/>
            <a:ext cx="8229600" cy="5184576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Monitoring the Marine Environment of Thermaikos Gulf</a:t>
            </a:r>
          </a:p>
          <a:p>
            <a:endParaRPr lang="en-US" sz="2400" dirty="0"/>
          </a:p>
          <a:p>
            <a:r>
              <a:rPr lang="en-US" sz="2400" dirty="0"/>
              <a:t>Ecotoxicological analyses of </a:t>
            </a:r>
          </a:p>
          <a:p>
            <a:pPr lvl="1"/>
            <a:r>
              <a:rPr lang="en-US" sz="2400" dirty="0"/>
              <a:t>treated wastewater and chemicals</a:t>
            </a:r>
          </a:p>
          <a:p>
            <a:pPr lvl="1"/>
            <a:r>
              <a:rPr lang="en-US" sz="2400" dirty="0" err="1"/>
              <a:t>biosolids</a:t>
            </a:r>
            <a:r>
              <a:rPr lang="en-US" sz="2400" dirty="0"/>
              <a:t>  from wastewater treatment plants of EYDAP S.A.</a:t>
            </a:r>
          </a:p>
          <a:p>
            <a:pPr lvl="1"/>
            <a:r>
              <a:rPr lang="en-US" sz="2400" dirty="0"/>
              <a:t>various types of sludge from WWTP of EYATH S.A.</a:t>
            </a:r>
          </a:p>
          <a:p>
            <a:pPr marL="457200" lvl="1" indent="0">
              <a:buNone/>
            </a:pPr>
            <a:endParaRPr lang="en-US" sz="2400" dirty="0"/>
          </a:p>
          <a:p>
            <a:pPr marL="346075" lvl="1" indent="-342900">
              <a:buFont typeface="Arial" pitchFamily="34" charset="0"/>
              <a:buChar char="•"/>
            </a:pPr>
            <a:r>
              <a:rPr lang="en-US" sz="2400" dirty="0"/>
              <a:t>Biocide management for long term water storage</a:t>
            </a:r>
          </a:p>
          <a:p>
            <a:endParaRPr lang="en-US" sz="2400" dirty="0"/>
          </a:p>
          <a:p>
            <a:r>
              <a:rPr lang="en-US" sz="2400" dirty="0"/>
              <a:t>Environmental impact assessment of hotel development in </a:t>
            </a:r>
            <a:r>
              <a:rPr lang="en-US" sz="2400" dirty="0" err="1"/>
              <a:t>Paliouri</a:t>
            </a:r>
            <a:r>
              <a:rPr lang="en-US" sz="2400" dirty="0"/>
              <a:t>, </a:t>
            </a:r>
            <a:r>
              <a:rPr lang="en-US" sz="2400" dirty="0" err="1"/>
              <a:t>Chalkidiki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Sampling and analyzes of solid wastes from HELLENIC STEEL COMPANY S.A.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INTERREG IPA CBC- AQUA M II “Sustainable management of cross-border water resources”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E85B2AE-D488-4382-A75C-396D5E33E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80000" y="0"/>
            <a:ext cx="864000" cy="8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959EC98D-F915-4244-9DAC-D74B7AFE9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22981"/>
            <a:ext cx="8229600" cy="574106"/>
          </a:xfrm>
        </p:spPr>
        <p:txBody>
          <a:bodyPr>
            <a:noAutofit/>
          </a:bodyPr>
          <a:lstStyle/>
          <a:p>
            <a:r>
              <a:rPr lang="en-US" sz="2800" b="1" dirty="0"/>
              <a:t>Activities - Research Projects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1246638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C0CCEEE-CBAD-4E91-BB8B-491084B44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LEEP / Staff</a:t>
            </a:r>
            <a:endParaRPr lang="el-GR" sz="4000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30AA0CB-93CF-4065-8AFA-BBD8D0D3D1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Prof. A. </a:t>
            </a:r>
            <a:r>
              <a:rPr lang="en-US" b="1" dirty="0" err="1"/>
              <a:t>Kungolos</a:t>
            </a:r>
            <a:r>
              <a:rPr lang="en-US" dirty="0"/>
              <a:t> (PhD Chem. Eng.)</a:t>
            </a:r>
          </a:p>
          <a:p>
            <a:r>
              <a:rPr lang="en-US" dirty="0"/>
              <a:t>As. Prof. A. </a:t>
            </a:r>
            <a:r>
              <a:rPr lang="en-US" b="1" dirty="0" err="1"/>
              <a:t>Zafirakou</a:t>
            </a:r>
            <a:r>
              <a:rPr lang="en-US" dirty="0"/>
              <a:t> (PhD Civ. Eng.)</a:t>
            </a:r>
            <a:endParaRPr lang="el-GR" dirty="0"/>
          </a:p>
          <a:p>
            <a:r>
              <a:rPr lang="en-US" dirty="0"/>
              <a:t>M. </a:t>
            </a:r>
            <a:r>
              <a:rPr lang="en-US" b="1" dirty="0" err="1"/>
              <a:t>Petala</a:t>
            </a:r>
            <a:r>
              <a:rPr lang="en-US" dirty="0"/>
              <a:t> (PhD Chem. Eng.)</a:t>
            </a:r>
            <a:endParaRPr lang="el-GR" dirty="0"/>
          </a:p>
          <a:p>
            <a:r>
              <a:rPr lang="en-US" dirty="0"/>
              <a:t>V. </a:t>
            </a:r>
            <a:r>
              <a:rPr lang="en-US" b="1" dirty="0" err="1"/>
              <a:t>Tsiridis</a:t>
            </a:r>
            <a:r>
              <a:rPr lang="en-US" dirty="0"/>
              <a:t> (PhD Chem. Eng.)</a:t>
            </a:r>
            <a:endParaRPr lang="el-GR" dirty="0"/>
          </a:p>
          <a:p>
            <a:r>
              <a:rPr lang="en-US" dirty="0"/>
              <a:t>D. </a:t>
            </a:r>
            <a:r>
              <a:rPr lang="en-US" b="1" dirty="0" err="1"/>
              <a:t>Ioannidou</a:t>
            </a:r>
            <a:r>
              <a:rPr lang="en-US" dirty="0"/>
              <a:t> (MSc Civ. Eng.)</a:t>
            </a:r>
            <a:endParaRPr lang="el-GR" dirty="0"/>
          </a:p>
          <a:p>
            <a:r>
              <a:rPr lang="en-US" dirty="0"/>
              <a:t>A. </a:t>
            </a:r>
            <a:r>
              <a:rPr lang="en-US" b="1" dirty="0" err="1"/>
              <a:t>Bellou</a:t>
            </a:r>
            <a:r>
              <a:rPr lang="en-US" dirty="0"/>
              <a:t> (Chem. Eng.)</a:t>
            </a:r>
          </a:p>
          <a:p>
            <a:r>
              <a:rPr lang="en-US" dirty="0"/>
              <a:t>S. </a:t>
            </a:r>
            <a:r>
              <a:rPr lang="en-US" b="1" dirty="0" err="1"/>
              <a:t>Bayouk</a:t>
            </a:r>
            <a:r>
              <a:rPr lang="en-US" dirty="0"/>
              <a:t> (PhD Arch. Eng.)</a:t>
            </a:r>
            <a:endParaRPr lang="el-GR" dirty="0"/>
          </a:p>
          <a:p>
            <a:r>
              <a:rPr lang="en-US" dirty="0"/>
              <a:t>M. </a:t>
            </a:r>
            <a:r>
              <a:rPr lang="en-US" b="1" dirty="0" err="1"/>
              <a:t>Samolada</a:t>
            </a:r>
            <a:r>
              <a:rPr lang="en-US" dirty="0"/>
              <a:t> (PhD Chem. Eng.)</a:t>
            </a:r>
            <a:endParaRPr lang="el-GR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6C17751-43EA-42CA-9ACA-516AA5C3D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80000" y="0"/>
            <a:ext cx="864000" cy="8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27740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7462" y="-99392"/>
            <a:ext cx="9161462" cy="6984688"/>
          </a:xfrm>
          <a:prstGeom prst="rect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026" name="Picture 2" descr="http://1.bp.blogspot.com/_VJONkhui97Q/SQ214GUZ12I/AAAAAAAACeI/97v21LY5umA/s400/Opening-curtain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2" y="-7097261"/>
            <a:ext cx="9172534" cy="714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7441" y="-116368"/>
            <a:ext cx="1647825" cy="7033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http://1.bp.blogspot.com/_VJONkhui97Q/SQ214GUZ12I/AAAAAAAACeI/97v21LY5umA/s400/Opening-curtain.jp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42" y="823531"/>
            <a:ext cx="918832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8475" y="-119781"/>
            <a:ext cx="1646237" cy="69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0933" y="2276872"/>
            <a:ext cx="56886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Thank you very much for your attention!</a:t>
            </a:r>
          </a:p>
          <a:p>
            <a:pPr algn="ctr"/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77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847 L 0.00035 1.00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49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182967" y="114717"/>
            <a:ext cx="8913924" cy="1470025"/>
          </a:xfrm>
        </p:spPr>
        <p:txBody>
          <a:bodyPr>
            <a:normAutofit/>
          </a:bodyPr>
          <a:lstStyle/>
          <a:p>
            <a:r>
              <a:rPr lang="en-US" sz="4000" b="1" dirty="0"/>
              <a:t>Laboratory of Environmental Engineering &amp; Planning (LEEP)</a:t>
            </a:r>
            <a:endParaRPr lang="el-GR" sz="4000" dirty="0"/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423232" y="1772816"/>
            <a:ext cx="2275715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5 - TextBox"/>
          <p:cNvSpPr txBox="1"/>
          <p:nvPr/>
        </p:nvSpPr>
        <p:spPr>
          <a:xfrm>
            <a:off x="6383497" y="1067306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rgbClr val="FF0000"/>
                </a:solidFill>
              </a:rPr>
              <a:t>Established 1982</a:t>
            </a:r>
            <a:endParaRPr lang="el-GR" sz="1400" b="1" i="1" dirty="0">
              <a:solidFill>
                <a:srgbClr val="FF0000"/>
              </a:solidFill>
            </a:endParaRPr>
          </a:p>
        </p:txBody>
      </p:sp>
      <p:pic>
        <p:nvPicPr>
          <p:cNvPr id="7" name="Θέση περιεχομένου 5">
            <a:extLst>
              <a:ext uri="{FF2B5EF4-FFF2-40B4-BE49-F238E27FC236}">
                <a16:creationId xmlns:a16="http://schemas.microsoft.com/office/drawing/2014/main" id="{6E1931E0-ACDE-4BD2-A935-670DAB406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3" y="4581126"/>
            <a:ext cx="1227338" cy="172800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0" name="Θέση περιεχομένου 6">
            <a:extLst>
              <a:ext uri="{FF2B5EF4-FFF2-40B4-BE49-F238E27FC236}">
                <a16:creationId xmlns:a16="http://schemas.microsoft.com/office/drawing/2014/main" id="{7CBE1495-08C3-4B68-8987-61A0D3BFB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2567" y="4581128"/>
            <a:ext cx="1227434" cy="17280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3" name="Ορθογώνιο 2">
            <a:extLst>
              <a:ext uri="{FF2B5EF4-FFF2-40B4-BE49-F238E27FC236}">
                <a16:creationId xmlns:a16="http://schemas.microsoft.com/office/drawing/2014/main" id="{A466FF24-7EC5-4D61-8CA8-D06A73131BE3}"/>
              </a:ext>
            </a:extLst>
          </p:cNvPr>
          <p:cNvSpPr/>
          <p:nvPr/>
        </p:nvSpPr>
        <p:spPr>
          <a:xfrm>
            <a:off x="2572178" y="4691074"/>
            <a:ext cx="6492707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u="sng" dirty="0"/>
              <a:t>Certification</a:t>
            </a:r>
            <a:r>
              <a:rPr lang="en-US" sz="2000" dirty="0"/>
              <a:t>:</a:t>
            </a:r>
            <a:endParaRPr lang="el-GR" sz="2000" dirty="0"/>
          </a:p>
          <a:p>
            <a:r>
              <a:rPr lang="en-US" sz="2400" dirty="0"/>
              <a:t>Quality management system according to</a:t>
            </a:r>
            <a:r>
              <a:rPr lang="el-GR" sz="2400" dirty="0"/>
              <a:t> </a:t>
            </a:r>
            <a:r>
              <a:rPr lang="en-US" sz="2400" dirty="0"/>
              <a:t>standard ISO 9001 : 2015 in the field:</a:t>
            </a:r>
            <a:r>
              <a:rPr lang="el-GR" sz="2400" dirty="0"/>
              <a:t> </a:t>
            </a:r>
            <a:r>
              <a:rPr lang="en-US" sz="2400" dirty="0"/>
              <a:t>“</a:t>
            </a:r>
            <a:r>
              <a:rPr lang="en-US" sz="2400" b="1" dirty="0"/>
              <a:t>Quality assessment of water, wastewater and solid waste</a:t>
            </a:r>
            <a:r>
              <a:rPr lang="en-US" sz="2400" dirty="0"/>
              <a:t>”</a:t>
            </a: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599553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- Ομάδα"/>
          <p:cNvGrpSpPr/>
          <p:nvPr/>
        </p:nvGrpSpPr>
        <p:grpSpPr>
          <a:xfrm>
            <a:off x="2" y="0"/>
            <a:ext cx="9143998" cy="840874"/>
            <a:chOff x="2" y="0"/>
            <a:chExt cx="9143998" cy="840874"/>
          </a:xfrm>
        </p:grpSpPr>
        <p:pic>
          <p:nvPicPr>
            <p:cNvPr id="3" name="Picture 4" descr="http://www.lukabeograd.com/sw4i/thumbnail/luka-beograd-grad-na-vodi-aristotle.jpg?thumbId=1215&amp;fileSize=81312&amp;lastModified=1295967288000&amp;contentType=image/jpeg"/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" y="0"/>
              <a:ext cx="971598" cy="840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3 - TextBox"/>
            <p:cNvSpPr txBox="1"/>
            <p:nvPr/>
          </p:nvSpPr>
          <p:spPr>
            <a:xfrm>
              <a:off x="5364088" y="188640"/>
              <a:ext cx="2808312" cy="523220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3"/>
            </a:lnRef>
            <a:fillRef idx="1001">
              <a:schemeClr val="lt1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ctr"/>
              <a:r>
                <a:rPr lang="en-US" sz="1400" b="1" dirty="0"/>
                <a:t>Laboratory of Environmental Engineering &amp; Planning</a:t>
              </a:r>
              <a:endParaRPr lang="el-GR" sz="1400" dirty="0"/>
            </a:p>
          </p:txBody>
        </p:sp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>
              <a:off x="8280000" y="0"/>
              <a:ext cx="864000" cy="820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5 - TextBox"/>
            <p:cNvSpPr txBox="1"/>
            <p:nvPr/>
          </p:nvSpPr>
          <p:spPr>
            <a:xfrm>
              <a:off x="2987824" y="188640"/>
              <a:ext cx="2232248" cy="523220"/>
            </a:xfrm>
            <a:prstGeom prst="rect">
              <a:avLst/>
            </a:prstGeom>
          </p:spPr>
          <p:style>
            <a:lnRef idx="1">
              <a:schemeClr val="accent2"/>
            </a:lnRef>
            <a:fillRef idx="1001">
              <a:schemeClr val="lt1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ctr"/>
              <a:r>
                <a:rPr lang="en-US" sz="1400" b="1" dirty="0"/>
                <a:t>Department of Civil Engineering</a:t>
              </a:r>
              <a:endParaRPr lang="el-GR" sz="1400" dirty="0"/>
            </a:p>
          </p:txBody>
        </p:sp>
        <p:sp>
          <p:nvSpPr>
            <p:cNvPr id="7" name="6 - TextBox"/>
            <p:cNvSpPr txBox="1"/>
            <p:nvPr/>
          </p:nvSpPr>
          <p:spPr>
            <a:xfrm>
              <a:off x="1043608" y="188640"/>
              <a:ext cx="1800200" cy="523220"/>
            </a:xfrm>
            <a:prstGeom prst="rect">
              <a:avLst/>
            </a:prstGeom>
          </p:spPr>
          <p:style>
            <a:lnRef idx="1">
              <a:schemeClr val="accent5"/>
            </a:lnRef>
            <a:fillRef idx="1001">
              <a:schemeClr val="lt1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lvl="0" algn="ctr"/>
              <a:r>
                <a:rPr lang="en-US" sz="1400" b="1" dirty="0"/>
                <a:t>Aristotle University of Thessaloniki</a:t>
              </a:r>
              <a:endParaRPr lang="el-GR" sz="1400" dirty="0"/>
            </a:p>
          </p:txBody>
        </p:sp>
      </p:grpSp>
      <p:pic>
        <p:nvPicPr>
          <p:cNvPr id="8" name="Picture 2" descr="http://skiron.control.ee.auth.gr/wp-content/uploads/2011/11/fac-eng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51520" y="980728"/>
            <a:ext cx="8712964" cy="3456384"/>
          </a:xfrm>
          <a:prstGeom prst="rect">
            <a:avLst/>
          </a:prstGeom>
          <a:noFill/>
        </p:spPr>
      </p:pic>
      <p:pic>
        <p:nvPicPr>
          <p:cNvPr id="10" name="Picture 2" descr="http://hydro.civil.auth.gr/images/stories/entrance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323528" y="4725144"/>
            <a:ext cx="2695980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http://hydro.civil.auth.gr/images/stories/aithousa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491880" y="4725144"/>
            <a:ext cx="2520280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Users\user\Dropbox\Photos\LAB INSTRUMENTS\HPIM0986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415604" y="4725144"/>
            <a:ext cx="2520280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13 - TextBox"/>
          <p:cNvSpPr txBox="1"/>
          <p:nvPr/>
        </p:nvSpPr>
        <p:spPr>
          <a:xfrm>
            <a:off x="251520" y="3717032"/>
            <a:ext cx="8712968" cy="954107"/>
          </a:xfrm>
          <a:prstGeom prst="rect">
            <a:avLst/>
          </a:prstGeom>
        </p:spPr>
        <p:style>
          <a:lnRef idx="1">
            <a:schemeClr val="accent5"/>
          </a:lnRef>
          <a:fillRef idx="1001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70C0"/>
                </a:solidFill>
              </a:rPr>
              <a:t>Department of Civil Engineering</a:t>
            </a:r>
          </a:p>
          <a:p>
            <a:pPr lvl="0" algn="ctr"/>
            <a:r>
              <a:rPr lang="en-US" sz="2800" b="1" dirty="0">
                <a:solidFill>
                  <a:srgbClr val="00B050"/>
                </a:solidFill>
              </a:rPr>
              <a:t>Division of Hydraulics &amp; Environmental Engineering</a:t>
            </a:r>
            <a:endParaRPr lang="el-GR" sz="2800" dirty="0">
              <a:solidFill>
                <a:srgbClr val="00B050"/>
              </a:solidFill>
            </a:endParaRPr>
          </a:p>
        </p:txBody>
      </p:sp>
      <p:sp>
        <p:nvSpPr>
          <p:cNvPr id="15" name="14 - Βέλος προς τα κάτω"/>
          <p:cNvSpPr/>
          <p:nvPr/>
        </p:nvSpPr>
        <p:spPr>
          <a:xfrm>
            <a:off x="5759720" y="690481"/>
            <a:ext cx="288032" cy="7200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9034649-908B-4D14-894B-65174693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22981"/>
            <a:ext cx="8229600" cy="574106"/>
          </a:xfrm>
        </p:spPr>
        <p:txBody>
          <a:bodyPr>
            <a:noAutofit/>
          </a:bodyPr>
          <a:lstStyle/>
          <a:p>
            <a:r>
              <a:rPr lang="en-US" sz="2800" b="1" dirty="0"/>
              <a:t>Main activities – Scientific research fields/interests</a:t>
            </a:r>
            <a:endParaRPr lang="el-GR" sz="2800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694A028-0915-484B-BF7A-E91413402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816" y="848744"/>
            <a:ext cx="6120680" cy="5862363"/>
          </a:xfrm>
        </p:spPr>
        <p:txBody>
          <a:bodyPr>
            <a:noAutofit/>
          </a:bodyPr>
          <a:lstStyle/>
          <a:p>
            <a:r>
              <a:rPr lang="en-US" sz="2400" dirty="0"/>
              <a:t>The laboratory:</a:t>
            </a:r>
          </a:p>
          <a:p>
            <a:pPr lvl="1"/>
            <a:r>
              <a:rPr lang="en-US" sz="2400" dirty="0"/>
              <a:t>contributes to the </a:t>
            </a:r>
            <a:r>
              <a:rPr lang="en-US" sz="2400" b="1" dirty="0"/>
              <a:t>educational</a:t>
            </a:r>
            <a:r>
              <a:rPr lang="en-US" sz="2400" dirty="0"/>
              <a:t> and </a:t>
            </a:r>
            <a:r>
              <a:rPr lang="en-US" sz="2400" b="1" dirty="0"/>
              <a:t>research</a:t>
            </a:r>
            <a:r>
              <a:rPr lang="en-US" sz="2400" dirty="0"/>
              <a:t> activities of our Department (</a:t>
            </a:r>
            <a:r>
              <a:rPr lang="en-GB" sz="2400" i="1" dirty="0"/>
              <a:t>environmental education issues</a:t>
            </a:r>
            <a:r>
              <a:rPr lang="en-GB" sz="2400" dirty="0"/>
              <a:t>),</a:t>
            </a:r>
          </a:p>
          <a:p>
            <a:pPr marL="457200" lvl="1" indent="0">
              <a:buNone/>
            </a:pPr>
            <a:endParaRPr lang="en-US" sz="2400" dirty="0"/>
          </a:p>
          <a:p>
            <a:pPr lvl="1"/>
            <a:r>
              <a:rPr lang="en-US" sz="2400" dirty="0"/>
              <a:t>supports the implementation of experimental graduate and postgraduate theses, (doctoral and postdoctoral research).</a:t>
            </a:r>
          </a:p>
          <a:p>
            <a:endParaRPr lang="en-US" sz="2400" dirty="0"/>
          </a:p>
          <a:p>
            <a:r>
              <a:rPr lang="en-US" sz="2400" dirty="0"/>
              <a:t>Funded </a:t>
            </a:r>
            <a:r>
              <a:rPr lang="en-US" sz="2400" b="1" dirty="0"/>
              <a:t>research programs </a:t>
            </a:r>
            <a:r>
              <a:rPr lang="en-US" sz="2400" dirty="0"/>
              <a:t>are of grate interest, (</a:t>
            </a:r>
            <a:r>
              <a:rPr lang="en-US" sz="2000" dirty="0"/>
              <a:t>Research programs dealing with: Management and treatment of </a:t>
            </a:r>
            <a:r>
              <a:rPr lang="en-US" sz="2000" b="1" dirty="0"/>
              <a:t>water</a:t>
            </a:r>
            <a:r>
              <a:rPr lang="en-US" sz="2000" dirty="0"/>
              <a:t>, </a:t>
            </a:r>
            <a:r>
              <a:rPr lang="en-US" sz="2000" b="1" dirty="0"/>
              <a:t>wastewater</a:t>
            </a:r>
            <a:r>
              <a:rPr lang="en-US" sz="2000" dirty="0"/>
              <a:t> and </a:t>
            </a:r>
            <a:r>
              <a:rPr lang="en-US" sz="2000" b="1" dirty="0"/>
              <a:t>solid waste</a:t>
            </a:r>
            <a:r>
              <a:rPr lang="en-US" sz="2000" dirty="0"/>
              <a:t>).</a:t>
            </a:r>
            <a:endParaRPr lang="en-US" sz="2400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B4AF1153-182E-4952-A0C2-0ECCBB7CC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80000" y="0"/>
            <a:ext cx="864000" cy="8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E330BF0F-E618-48DD-A27C-F906211708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2688000" cy="2016000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0683146E-42DC-40AF-922C-4A1241B43C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16604"/>
            <a:ext cx="2688000" cy="201600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BAA65A1D-A85D-4DD1-8CF5-EEC0D81771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9" y="4798832"/>
            <a:ext cx="2688000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82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BF39C63-719A-4616-8788-E543EAC26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/>
              <a:t>Laboratory of Environmental Engineering &amp; Planning</a:t>
            </a:r>
            <a:br>
              <a:rPr lang="en-US" sz="3100" b="1" dirty="0"/>
            </a:br>
            <a:r>
              <a:rPr lang="en-US" b="1" dirty="0"/>
              <a:t>Educational and research activities</a:t>
            </a:r>
            <a:endParaRPr lang="el-GR" b="1" dirty="0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32A38FF-6A03-45AC-AE7B-D0A05A270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  <a:defRPr/>
            </a:pPr>
            <a:r>
              <a:rPr lang="en-US" sz="2400" b="1" u="sng" dirty="0"/>
              <a:t>Examples of courses taught</a:t>
            </a:r>
            <a:r>
              <a:rPr lang="en-US" sz="2400" b="1" dirty="0"/>
              <a:t>:</a:t>
            </a:r>
            <a:endParaRPr lang="en-US" sz="2400" dirty="0"/>
          </a:p>
          <a:p>
            <a:pPr>
              <a:defRPr/>
            </a:pPr>
            <a:r>
              <a:rPr lang="en-US" sz="2400" dirty="0"/>
              <a:t>Environmental Engineering  - Wastewater treatment </a:t>
            </a:r>
            <a:r>
              <a:rPr lang="en-US" sz="2400" i="1" dirty="0"/>
              <a:t>(Core)</a:t>
            </a:r>
          </a:p>
          <a:p>
            <a:pPr>
              <a:defRPr/>
            </a:pPr>
            <a:r>
              <a:rPr lang="en-US" sz="2400" dirty="0"/>
              <a:t>Waste Management (</a:t>
            </a:r>
            <a:r>
              <a:rPr lang="en-US" sz="2400" i="1" dirty="0"/>
              <a:t>Postgraduate</a:t>
            </a:r>
            <a:r>
              <a:rPr lang="en-US" sz="2400" dirty="0"/>
              <a:t>)</a:t>
            </a:r>
            <a:endParaRPr lang="el-GR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/>
              <a:t>Laboratory methods for Water and Wastewater Quality Assessment </a:t>
            </a:r>
            <a:r>
              <a:rPr lang="en-US" sz="2400" i="1" dirty="0"/>
              <a:t>(Elective - Laboratory)</a:t>
            </a:r>
          </a:p>
          <a:p>
            <a:pPr>
              <a:defRPr/>
            </a:pPr>
            <a:r>
              <a:rPr lang="en-US" sz="2400" dirty="0"/>
              <a:t>Water – Wastewater Treatment Processes </a:t>
            </a:r>
            <a:r>
              <a:rPr lang="en-US" sz="2400" i="1" dirty="0"/>
              <a:t>(Elective)</a:t>
            </a:r>
          </a:p>
          <a:p>
            <a:pPr>
              <a:defRPr/>
            </a:pPr>
            <a:r>
              <a:rPr lang="en-US" sz="2400" dirty="0"/>
              <a:t>Municipal Solid Waste Management </a:t>
            </a:r>
            <a:r>
              <a:rPr lang="en-US" sz="2400" i="1" dirty="0"/>
              <a:t>(Elective)</a:t>
            </a:r>
          </a:p>
          <a:p>
            <a:pPr>
              <a:defRPr/>
            </a:pPr>
            <a:endParaRPr lang="en-US" sz="2400" i="1" dirty="0"/>
          </a:p>
          <a:p>
            <a:pPr>
              <a:defRPr/>
            </a:pPr>
            <a:endParaRPr lang="en-US" sz="2400" i="1" dirty="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79D139C-3C50-4039-9CCD-791618F48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407722" y="4193437"/>
            <a:ext cx="3600409" cy="23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2755D95A-D13C-4DFF-8F06-CF38C5DEC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721" y="1700808"/>
            <a:ext cx="3600409" cy="2376000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D42B2FBC-4DB4-4370-B8FA-8AB0A7B5B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280000" y="0"/>
            <a:ext cx="864000" cy="8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Ευθεία γραμμή σύνδεσης 7">
            <a:extLst>
              <a:ext uri="{FF2B5EF4-FFF2-40B4-BE49-F238E27FC236}">
                <a16:creationId xmlns:a16="http://schemas.microsoft.com/office/drawing/2014/main" id="{31614652-55B6-4262-B7BE-5EB4F7131BD2}"/>
              </a:ext>
            </a:extLst>
          </p:cNvPr>
          <p:cNvCxnSpPr>
            <a:cxnSpLocks/>
          </p:cNvCxnSpPr>
          <p:nvPr/>
        </p:nvCxnSpPr>
        <p:spPr>
          <a:xfrm>
            <a:off x="457200" y="3429000"/>
            <a:ext cx="4752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949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F6BD72F5-49D5-4F0E-A764-04F82AFF0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80000" y="0"/>
            <a:ext cx="864000" cy="8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965499E5-0209-41B0-AECA-7325FE2BB9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542" y="1103710"/>
            <a:ext cx="2125977" cy="2037042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479AFDEA-62AD-443A-86B0-B886411E89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1" y="4581128"/>
            <a:ext cx="3276364" cy="2189895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6CA7441F-DE01-44ED-BF67-4E4BFDFADA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542" y="3284984"/>
            <a:ext cx="2167397" cy="194400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E2254AA7-084D-4CE2-92EE-15BA93998D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581128"/>
            <a:ext cx="3276364" cy="2153891"/>
          </a:xfrm>
          <a:prstGeom prst="rect">
            <a:avLst/>
          </a:prstGeom>
        </p:spPr>
      </p:pic>
      <p:sp>
        <p:nvSpPr>
          <p:cNvPr id="11" name="Τίτλος 1">
            <a:extLst>
              <a:ext uri="{FF2B5EF4-FFF2-40B4-BE49-F238E27FC236}">
                <a16:creationId xmlns:a16="http://schemas.microsoft.com/office/drawing/2014/main" id="{D6238CC6-027A-4DBD-972F-657E69D6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22981"/>
            <a:ext cx="8229600" cy="574106"/>
          </a:xfrm>
        </p:spPr>
        <p:txBody>
          <a:bodyPr>
            <a:noAutofit/>
          </a:bodyPr>
          <a:lstStyle/>
          <a:p>
            <a:r>
              <a:rPr lang="en-US" sz="2800" b="1" dirty="0"/>
              <a:t>Main activities – Water/wastewater/waste quality control </a:t>
            </a:r>
            <a:endParaRPr lang="el-GR" sz="2800" b="1" dirty="0"/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E8A1DA2D-1EC9-40F9-AA27-1416CD92BE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653" y="5323545"/>
            <a:ext cx="1080000" cy="1440000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8A2DF923-55FA-496B-B08F-0691695F63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7605" y="5530881"/>
            <a:ext cx="1440000" cy="101933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520" y="980728"/>
            <a:ext cx="6686036" cy="1587561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/>
              <a:t>Chemical</a:t>
            </a:r>
            <a:r>
              <a:rPr lang="en-US" sz="2800" dirty="0"/>
              <a:t>, </a:t>
            </a:r>
            <a:r>
              <a:rPr lang="en-US" sz="2800" b="1" dirty="0"/>
              <a:t>microbiological</a:t>
            </a:r>
            <a:r>
              <a:rPr lang="en-US" sz="2800" dirty="0"/>
              <a:t>, </a:t>
            </a:r>
            <a:r>
              <a:rPr lang="en-US" sz="2800" b="1" dirty="0"/>
              <a:t>ecotoxicological</a:t>
            </a:r>
            <a:r>
              <a:rPr lang="en-US" sz="2800" dirty="0"/>
              <a:t> analysis of water, seawater, wastewater and certain chemical compounds (i.e. engineered nanoparticles)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327396A-186D-4860-84AC-E041528F36E6}"/>
              </a:ext>
            </a:extLst>
          </p:cNvPr>
          <p:cNvSpPr/>
          <p:nvPr/>
        </p:nvSpPr>
        <p:spPr>
          <a:xfrm>
            <a:off x="5935546" y="6319789"/>
            <a:ext cx="911382" cy="4283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 defTabSz="685783">
              <a:defRPr/>
            </a:pPr>
            <a:r>
              <a:rPr lang="en-GB" sz="1400" b="1" dirty="0" err="1">
                <a:solidFill>
                  <a:prstClr val="black"/>
                </a:solidFill>
                <a:cs typeface="Arial" panose="020B0604020202020204" pitchFamily="34" charset="0"/>
              </a:rPr>
              <a:t>Microtox</a:t>
            </a:r>
            <a:endParaRPr lang="en-GB" sz="1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327396A-186D-4860-84AC-E041528F36E6}"/>
              </a:ext>
            </a:extLst>
          </p:cNvPr>
          <p:cNvSpPr/>
          <p:nvPr/>
        </p:nvSpPr>
        <p:spPr>
          <a:xfrm>
            <a:off x="6915307" y="3298243"/>
            <a:ext cx="1114346" cy="3066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 defTabSz="685783">
              <a:defRPr/>
            </a:pPr>
            <a:r>
              <a:rPr lang="en-GB" sz="1400" b="1" dirty="0">
                <a:solidFill>
                  <a:prstClr val="black"/>
                </a:solidFill>
                <a:cs typeface="Arial" panose="020B0604020202020204" pitchFamily="34" charset="0"/>
              </a:rPr>
              <a:t>TOC Analysis</a:t>
            </a:r>
            <a:endParaRPr lang="en-GB" sz="1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327396A-186D-4860-84AC-E041528F36E6}"/>
              </a:ext>
            </a:extLst>
          </p:cNvPr>
          <p:cNvSpPr/>
          <p:nvPr/>
        </p:nvSpPr>
        <p:spPr>
          <a:xfrm>
            <a:off x="2415118" y="6292343"/>
            <a:ext cx="1089240" cy="4283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 defTabSz="685783">
              <a:defRPr/>
            </a:pPr>
            <a:r>
              <a:rPr lang="en-GB" sz="1400" b="1" dirty="0">
                <a:solidFill>
                  <a:prstClr val="black"/>
                </a:solidFill>
                <a:cs typeface="Arial" panose="020B0604020202020204" pitchFamily="34" charset="0"/>
              </a:rPr>
              <a:t>Microscopes</a:t>
            </a:r>
            <a:endParaRPr lang="en-GB" sz="1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2" name="Picture 4" descr="C:\Users\user\Dropbox\Photos\LAB INSTRUMENTS\HPIM097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32408" y="2558130"/>
            <a:ext cx="2021845" cy="1587561"/>
          </a:xfrm>
          <a:prstGeom prst="rect">
            <a:avLst/>
          </a:prstGeom>
          <a:noFill/>
        </p:spPr>
      </p:pic>
      <p:pic>
        <p:nvPicPr>
          <p:cNvPr id="23" name="Picture 6" descr="C:\Users\Tsiridis\Dropbox\LEEP\WEBSITE\Photos\pH-mete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193" y="2536561"/>
            <a:ext cx="2125977" cy="158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Εικόνα 6" descr="Εικόνα που περιέχει εσωτερικό, καθιστός, μικρό,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4B01BC9E-ABAB-492D-B4E1-4E33C910D7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565614"/>
            <a:ext cx="2276947" cy="17240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327396A-186D-4860-84AC-E041528F36E6}"/>
              </a:ext>
            </a:extLst>
          </p:cNvPr>
          <p:cNvSpPr/>
          <p:nvPr/>
        </p:nvSpPr>
        <p:spPr>
          <a:xfrm>
            <a:off x="251519" y="4111367"/>
            <a:ext cx="6624735" cy="43204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 defTabSz="685783">
              <a:defRPr/>
            </a:pPr>
            <a:r>
              <a:rPr lang="en-GB" sz="1600" b="1" dirty="0">
                <a:solidFill>
                  <a:prstClr val="black"/>
                </a:solidFill>
                <a:cs typeface="Arial" panose="020B0604020202020204" pitchFamily="34" charset="0"/>
              </a:rPr>
              <a:t>UV-Vis spectrometers, autoclaves, bench meters </a:t>
            </a:r>
            <a:r>
              <a:rPr lang="en-GB" sz="1600" b="1" dirty="0" err="1">
                <a:solidFill>
                  <a:prstClr val="black"/>
                </a:solidFill>
                <a:cs typeface="Arial" panose="020B0604020202020204" pitchFamily="34" charset="0"/>
              </a:rPr>
              <a:t>etc</a:t>
            </a:r>
            <a:endParaRPr lang="en-GB" sz="1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65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>
            <a:extLst>
              <a:ext uri="{FF2B5EF4-FFF2-40B4-BE49-F238E27FC236}">
                <a16:creationId xmlns:a16="http://schemas.microsoft.com/office/drawing/2014/main" id="{840AE1F1-7106-4875-8AC7-A335E3712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082" y="1340881"/>
            <a:ext cx="2335406" cy="2088119"/>
          </a:xfrm>
          <a:prstGeom prst="rect">
            <a:avLst/>
          </a:prstGeom>
        </p:spPr>
      </p:pic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F9242A4-62D9-4ABA-9E38-B9829CB09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68760"/>
            <a:ext cx="4968552" cy="5213176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en-US" sz="2800" b="1" u="sng" dirty="0"/>
              <a:t>Seawater and sediment sampling</a:t>
            </a:r>
          </a:p>
          <a:p>
            <a:pPr marL="0" lvl="0" indent="0">
              <a:buNone/>
            </a:pPr>
            <a:r>
              <a:rPr lang="en-US" sz="2800" b="1" dirty="0"/>
              <a:t>Research Program: “Monitoring the Marine Environment of Thermaikos Gulf”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/>
              <a:t>A collaboration between:</a:t>
            </a:r>
          </a:p>
          <a:p>
            <a:pPr lvl="1"/>
            <a:r>
              <a:rPr lang="en-US" sz="1800" b="1" dirty="0"/>
              <a:t>Laboratory of Environmental Engineering &amp; Planning</a:t>
            </a:r>
            <a:r>
              <a:rPr lang="en-US" sz="1800" dirty="0"/>
              <a:t>,</a:t>
            </a:r>
          </a:p>
          <a:p>
            <a:pPr lvl="1"/>
            <a:r>
              <a:rPr lang="en-US" sz="1800" b="1" dirty="0"/>
              <a:t>Laboratory of Maritime Engineering and Maritime works </a:t>
            </a:r>
            <a:r>
              <a:rPr lang="en-US" sz="1800" dirty="0"/>
              <a:t>(Department of Civil Engineering)</a:t>
            </a:r>
          </a:p>
          <a:p>
            <a:pPr lvl="1"/>
            <a:r>
              <a:rPr lang="en-US" sz="1800" b="1" dirty="0"/>
              <a:t>Laboratory of Botany, </a:t>
            </a:r>
            <a:r>
              <a:rPr lang="en-US" sz="1800" dirty="0"/>
              <a:t>(Department of Biology)</a:t>
            </a:r>
            <a:endParaRPr lang="el-GR" sz="1800" dirty="0"/>
          </a:p>
          <a:p>
            <a:pPr lvl="1"/>
            <a:r>
              <a:rPr lang="en-US" sz="1800" b="1" dirty="0"/>
              <a:t>Laboratory of marine and terrestrial animal diversity</a:t>
            </a:r>
            <a:r>
              <a:rPr lang="en-US" sz="1800" dirty="0"/>
              <a:t>, (Department of Biology)</a:t>
            </a:r>
            <a:endParaRPr lang="el-GR" sz="1800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9D6762FF-04C2-4996-B685-17B283FE0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280000" y="0"/>
            <a:ext cx="864000" cy="8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Ομάδα 8">
            <a:extLst>
              <a:ext uri="{FF2B5EF4-FFF2-40B4-BE49-F238E27FC236}">
                <a16:creationId xmlns:a16="http://schemas.microsoft.com/office/drawing/2014/main" id="{ECF26BE9-8B67-4B74-938F-3F09FB805194}"/>
              </a:ext>
            </a:extLst>
          </p:cNvPr>
          <p:cNvGrpSpPr/>
          <p:nvPr/>
        </p:nvGrpSpPr>
        <p:grpSpPr>
          <a:xfrm>
            <a:off x="5585356" y="3426767"/>
            <a:ext cx="3379132" cy="3242439"/>
            <a:chOff x="395536" y="1417638"/>
            <a:chExt cx="3304318" cy="5165724"/>
          </a:xfrm>
        </p:grpSpPr>
        <p:pic>
          <p:nvPicPr>
            <p:cNvPr id="10" name="Εικόνα 9">
              <a:extLst>
                <a:ext uri="{FF2B5EF4-FFF2-40B4-BE49-F238E27FC236}">
                  <a16:creationId xmlns:a16="http://schemas.microsoft.com/office/drawing/2014/main" id="{CF95560A-66DA-45CB-8543-B79F23CB2D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36" y="1417638"/>
              <a:ext cx="3304318" cy="2688569"/>
            </a:xfrm>
            <a:prstGeom prst="rect">
              <a:avLst/>
            </a:prstGeom>
          </p:spPr>
        </p:pic>
        <p:pic>
          <p:nvPicPr>
            <p:cNvPr id="11" name="Εικόνα 10">
              <a:extLst>
                <a:ext uri="{FF2B5EF4-FFF2-40B4-BE49-F238E27FC236}">
                  <a16:creationId xmlns:a16="http://schemas.microsoft.com/office/drawing/2014/main" id="{C2FE3D53-83E2-47AB-913A-B09767116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36" y="4135362"/>
              <a:ext cx="3304318" cy="2448000"/>
            </a:xfrm>
            <a:prstGeom prst="rect">
              <a:avLst/>
            </a:prstGeom>
          </p:spPr>
        </p:pic>
      </p:grp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952CA89-2CA3-45EF-930C-CA9ED65F32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5356" y="1338648"/>
            <a:ext cx="1259750" cy="2088119"/>
          </a:xfrm>
          <a:prstGeom prst="rect">
            <a:avLst/>
          </a:prstGeom>
        </p:spPr>
      </p:pic>
      <p:sp>
        <p:nvSpPr>
          <p:cNvPr id="12" name="Τίτλος 1">
            <a:extLst>
              <a:ext uri="{FF2B5EF4-FFF2-40B4-BE49-F238E27FC236}">
                <a16:creationId xmlns:a16="http://schemas.microsoft.com/office/drawing/2014/main" id="{DDDAEBBB-9646-4100-A9F6-6B8482C59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22981"/>
            <a:ext cx="8229600" cy="574106"/>
          </a:xfrm>
        </p:spPr>
        <p:txBody>
          <a:bodyPr>
            <a:noAutofit/>
          </a:bodyPr>
          <a:lstStyle/>
          <a:p>
            <a:r>
              <a:rPr lang="en-US" sz="2800" b="1" dirty="0"/>
              <a:t>Main activities – Water/wastewater/waste quality control </a:t>
            </a:r>
            <a:endParaRPr lang="el-GR" sz="2800" b="1" dirty="0"/>
          </a:p>
        </p:txBody>
      </p:sp>
    </p:spTree>
    <p:extLst>
      <p:ext uri="{BB962C8B-B14F-4D97-AF65-F5344CB8AC3E}">
        <p14:creationId xmlns:p14="http://schemas.microsoft.com/office/powerpoint/2010/main" val="3045422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F6BD72F5-49D5-4F0E-A764-04F82AFF0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80000" y="0"/>
            <a:ext cx="864000" cy="8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Τίτλος 1">
            <a:extLst>
              <a:ext uri="{FF2B5EF4-FFF2-40B4-BE49-F238E27FC236}">
                <a16:creationId xmlns:a16="http://schemas.microsoft.com/office/drawing/2014/main" id="{D6238CC6-027A-4DBD-972F-657E69D6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22981"/>
            <a:ext cx="8229600" cy="574106"/>
          </a:xfrm>
        </p:spPr>
        <p:txBody>
          <a:bodyPr>
            <a:noAutofit/>
          </a:bodyPr>
          <a:lstStyle/>
          <a:p>
            <a:r>
              <a:rPr lang="en-US" sz="2800" b="1" dirty="0"/>
              <a:t>Main activities – Water/wastewater/waste quality control </a:t>
            </a:r>
            <a:endParaRPr lang="el-GR" sz="28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837" y="980729"/>
            <a:ext cx="8985687" cy="1080120"/>
          </a:xfrm>
        </p:spPr>
        <p:txBody>
          <a:bodyPr>
            <a:normAutofit/>
          </a:bodyPr>
          <a:lstStyle/>
          <a:p>
            <a:r>
              <a:rPr lang="en-US" sz="2800" dirty="0"/>
              <a:t>Sampling planning, analysis and characterization of </a:t>
            </a:r>
            <a:r>
              <a:rPr lang="en-US" sz="2800" b="1" dirty="0"/>
              <a:t>soils</a:t>
            </a:r>
            <a:r>
              <a:rPr lang="en-US" sz="2800" dirty="0"/>
              <a:t> and </a:t>
            </a:r>
            <a:r>
              <a:rPr lang="en-US" sz="2800" b="1" dirty="0"/>
              <a:t>solid wastes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D614864-8C70-45DA-A20D-805AF989D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1944835"/>
            <a:ext cx="3971469" cy="2972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029200"/>
            <a:ext cx="3971468" cy="166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327396A-186D-4860-84AC-E041528F36E6}"/>
              </a:ext>
            </a:extLst>
          </p:cNvPr>
          <p:cNvSpPr/>
          <p:nvPr/>
        </p:nvSpPr>
        <p:spPr>
          <a:xfrm>
            <a:off x="7633857" y="5029200"/>
            <a:ext cx="1413667" cy="540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algn="ctr" defTabSz="685783">
              <a:defRPr/>
            </a:pPr>
            <a:r>
              <a:rPr lang="en-GB" sz="1400" b="1" dirty="0">
                <a:solidFill>
                  <a:prstClr val="black"/>
                </a:solidFill>
                <a:cs typeface="Arial" panose="020B0604020202020204" pitchFamily="34" charset="0"/>
              </a:rPr>
              <a:t>Sampling plan</a:t>
            </a:r>
            <a:endParaRPr lang="en-GB" sz="1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7" y="1944835"/>
            <a:ext cx="4897183" cy="272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051" y="5045887"/>
            <a:ext cx="2524530" cy="166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7" y="5045887"/>
            <a:ext cx="2296739" cy="166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327396A-186D-4860-84AC-E041528F36E6}"/>
              </a:ext>
            </a:extLst>
          </p:cNvPr>
          <p:cNvSpPr/>
          <p:nvPr/>
        </p:nvSpPr>
        <p:spPr>
          <a:xfrm>
            <a:off x="5093056" y="4418208"/>
            <a:ext cx="2746087" cy="540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defTabSz="685783">
              <a:defRPr/>
            </a:pPr>
            <a:r>
              <a:rPr lang="en-GB" sz="1400" b="1" dirty="0">
                <a:solidFill>
                  <a:prstClr val="black"/>
                </a:solidFill>
                <a:cs typeface="Arial" panose="020B0604020202020204" pitchFamily="34" charset="0"/>
              </a:rPr>
              <a:t>CHNS/O</a:t>
            </a:r>
            <a:r>
              <a:rPr lang="el-GR" sz="1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GB" sz="1400" b="1" dirty="0">
                <a:solidFill>
                  <a:prstClr val="black"/>
                </a:solidFill>
                <a:cs typeface="Arial" panose="020B0604020202020204" pitchFamily="34" charset="0"/>
              </a:rPr>
              <a:t>Elemental analysis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327396A-186D-4860-84AC-E041528F36E6}"/>
              </a:ext>
            </a:extLst>
          </p:cNvPr>
          <p:cNvSpPr/>
          <p:nvPr/>
        </p:nvSpPr>
        <p:spPr>
          <a:xfrm>
            <a:off x="61837" y="4418208"/>
            <a:ext cx="4897183" cy="540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defTabSz="685783">
              <a:defRPr/>
            </a:pPr>
            <a:r>
              <a:rPr 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Leaching, chemical</a:t>
            </a:r>
            <a:r>
              <a:rPr lang="el-GR" sz="1400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/ ecotoxicological analysis and characterization of soil, sludge and solid wastes</a:t>
            </a:r>
            <a:endParaRPr lang="en-GB" sz="1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79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F6BD72F5-49D5-4F0E-A764-04F82AFF0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280000" y="0"/>
            <a:ext cx="864000" cy="8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Τίτλος 1">
            <a:extLst>
              <a:ext uri="{FF2B5EF4-FFF2-40B4-BE49-F238E27FC236}">
                <a16:creationId xmlns:a16="http://schemas.microsoft.com/office/drawing/2014/main" id="{D6238CC6-027A-4DBD-972F-657E69D6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22981"/>
            <a:ext cx="8229600" cy="574106"/>
          </a:xfrm>
        </p:spPr>
        <p:txBody>
          <a:bodyPr>
            <a:noAutofit/>
          </a:bodyPr>
          <a:lstStyle/>
          <a:p>
            <a:r>
              <a:rPr lang="en-US" sz="2800" b="1" dirty="0"/>
              <a:t>Main activities – Water/wastewater/waste quality control </a:t>
            </a:r>
            <a:endParaRPr lang="el-GR" sz="28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1763" y="980729"/>
            <a:ext cx="8881471" cy="1080120"/>
          </a:xfrm>
        </p:spPr>
        <p:txBody>
          <a:bodyPr>
            <a:normAutofit/>
          </a:bodyPr>
          <a:lstStyle/>
          <a:p>
            <a:r>
              <a:rPr lang="en-US" sz="2800" dirty="0"/>
              <a:t>Sludge treatment / methane production potential during anaerobic treatment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574644"/>
            <a:ext cx="4471234" cy="419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2 - Ορθογώνιο"/>
          <p:cNvSpPr/>
          <p:nvPr/>
        </p:nvSpPr>
        <p:spPr>
          <a:xfrm>
            <a:off x="4543636" y="2141306"/>
            <a:ext cx="4471234" cy="3528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defTabSz="685783"/>
            <a:r>
              <a:rPr 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Biomethane Potential (Residual Biogas Potential test set)</a:t>
            </a:r>
            <a:endParaRPr lang="el-GR" sz="1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5" name="1 - Εικόνα" descr="ηλεκτρολύτης κροκίδωση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763" y="2141306"/>
            <a:ext cx="4283968" cy="285094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065973"/>
            <a:ext cx="2033971" cy="168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2 - Ορθογώνιο"/>
          <p:cNvSpPr/>
          <p:nvPr/>
        </p:nvSpPr>
        <p:spPr>
          <a:xfrm>
            <a:off x="185720" y="4481460"/>
            <a:ext cx="4260011" cy="5040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 defTabSz="685783"/>
            <a:r>
              <a:rPr 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Chemical treatment of sludge</a:t>
            </a:r>
            <a:r>
              <a:rPr lang="el-GR" sz="1400" b="1" dirty="0">
                <a:solidFill>
                  <a:prstClr val="black"/>
                </a:solidFill>
                <a:cs typeface="Arial" panose="020B0604020202020204" pitchFamily="34" charset="0"/>
              </a:rPr>
              <a:t> (</a:t>
            </a:r>
            <a:r>
              <a:rPr lang="en-US" sz="1400" b="1" dirty="0">
                <a:solidFill>
                  <a:prstClr val="black"/>
                </a:solidFill>
                <a:cs typeface="Arial" panose="020B0604020202020204" pitchFamily="34" charset="0"/>
              </a:rPr>
              <a:t>Study of dehydration capacity)</a:t>
            </a:r>
            <a:endParaRPr lang="el-GR" sz="1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20" y="5059239"/>
            <a:ext cx="2154032" cy="17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4873857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795</Words>
  <Application>Microsoft Office PowerPoint</Application>
  <PresentationFormat>Προβολή στην οθόνη (4:3)</PresentationFormat>
  <Paragraphs>107</Paragraphs>
  <Slides>15</Slides>
  <Notes>3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19" baseType="lpstr">
      <vt:lpstr>Arial</vt:lpstr>
      <vt:lpstr>Calibri</vt:lpstr>
      <vt:lpstr>Verdana</vt:lpstr>
      <vt:lpstr>Θέμα του Office</vt:lpstr>
      <vt:lpstr>Efthymios Darakas Professor</vt:lpstr>
      <vt:lpstr>Laboratory of Environmental Engineering &amp; Planning (LEEP)</vt:lpstr>
      <vt:lpstr>Παρουσίαση του PowerPoint</vt:lpstr>
      <vt:lpstr>Main activities – Scientific research fields/interests</vt:lpstr>
      <vt:lpstr>Laboratory of Environmental Engineering &amp; Planning Educational and research activities</vt:lpstr>
      <vt:lpstr>Main activities – Water/wastewater/waste quality control </vt:lpstr>
      <vt:lpstr>Main activities – Water/wastewater/waste quality control </vt:lpstr>
      <vt:lpstr>Main activities – Water/wastewater/waste quality control </vt:lpstr>
      <vt:lpstr>Main activities – Water/wastewater/waste quality control </vt:lpstr>
      <vt:lpstr>Main activities – Water/wastewater/waste quality control </vt:lpstr>
      <vt:lpstr>Main activities – Water/wastewater/waste quality control </vt:lpstr>
      <vt:lpstr>Activities - International Conferences</vt:lpstr>
      <vt:lpstr>Activities - Research Projects</vt:lpstr>
      <vt:lpstr>LEEP / Staff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Εργαστήριο Τεχνικής και Σχεδιασμού Περιβάλλοντος </dc:title>
  <dc:creator>Efthymios Darakas</dc:creator>
  <cp:lastModifiedBy>Efthymios Darakas</cp:lastModifiedBy>
  <cp:revision>76</cp:revision>
  <dcterms:created xsi:type="dcterms:W3CDTF">2019-10-08T07:08:36Z</dcterms:created>
  <dcterms:modified xsi:type="dcterms:W3CDTF">2019-10-27T17:00:05Z</dcterms:modified>
</cp:coreProperties>
</file>